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70" r:id="rId3"/>
    <p:sldId id="257" r:id="rId4"/>
    <p:sldId id="271" r:id="rId5"/>
    <p:sldId id="258" r:id="rId6"/>
    <p:sldId id="259" r:id="rId7"/>
    <p:sldId id="260" r:id="rId8"/>
    <p:sldId id="261" r:id="rId9"/>
    <p:sldId id="272" r:id="rId10"/>
    <p:sldId id="262" r:id="rId11"/>
    <p:sldId id="263" r:id="rId12"/>
    <p:sldId id="269" r:id="rId13"/>
    <p:sldId id="273" r:id="rId14"/>
    <p:sldId id="264" r:id="rId15"/>
    <p:sldId id="274" r:id="rId16"/>
    <p:sldId id="266" r:id="rId17"/>
    <p:sldId id="277" r:id="rId18"/>
    <p:sldId id="276" r:id="rId1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CF58F-6F10-49E7-8BE6-232AB83E491B}" type="datetimeFigureOut">
              <a:rPr lang="es-CO" smtClean="0"/>
              <a:pPr/>
              <a:t>15/09/2013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F0515C-D109-49DD-9D95-ADEE4934B35E}" type="slidenum">
              <a:rPr lang="es-CO" smtClean="0"/>
              <a:pPr/>
              <a:t>‹Nº›</a:t>
            </a:fld>
            <a:endParaRPr lang="es-CO"/>
          </a:p>
        </p:txBody>
      </p:sp>
    </p:spTree>
    <p:extLst>
      <p:ext uri="{BB962C8B-B14F-4D97-AF65-F5344CB8AC3E}">
        <p14:creationId xmlns:p14="http://schemas.microsoft.com/office/powerpoint/2010/main" val="400131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1</a:t>
            </a:fld>
            <a:endParaRPr lang="es-C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14</a:t>
            </a:fld>
            <a:endParaRPr lang="es-C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16</a:t>
            </a:fld>
            <a:endParaRPr lang="es-C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17</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5</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6</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7</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8</a:t>
            </a:fld>
            <a:endParaRPr lang="es-C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10</a:t>
            </a:fld>
            <a:endParaRPr lang="es-C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11</a:t>
            </a:fld>
            <a:endParaRPr lang="es-C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2AF0515C-D109-49DD-9D95-ADEE4934B35E}" type="slidenum">
              <a:rPr lang="es-CO" smtClean="0"/>
              <a:pPr/>
              <a:t>12</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11" name="10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08F4E44-BB00-4BCA-874A-AE9DE2674F74}" type="datetimeFigureOut">
              <a:rPr lang="es-CO" smtClean="0"/>
              <a:pPr/>
              <a:t>15/09/2013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377FA8AC-81A0-48FC-B326-C1A5A281031C}" type="slidenum">
              <a:rPr lang="es-CO" smtClean="0"/>
              <a:pPr/>
              <a:t>‹Nº›</a:t>
            </a:fld>
            <a:endParaRPr lang="es-CO"/>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08F4E44-BB00-4BCA-874A-AE9DE2674F74}" type="datetimeFigureOut">
              <a:rPr lang="es-CO" smtClean="0"/>
              <a:pPr/>
              <a:t>15/09/2013</a:t>
            </a:fld>
            <a:endParaRPr lang="es-CO"/>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CO"/>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7FA8AC-81A0-48FC-B326-C1A5A281031C}"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b="1" dirty="0" smtClean="0">
                <a:solidFill>
                  <a:srgbClr val="002060"/>
                </a:solidFill>
                <a:effectLst>
                  <a:outerShdw blurRad="38100" dist="38100" dir="2700000" algn="tl">
                    <a:srgbClr val="000000">
                      <a:alpha val="43137"/>
                    </a:srgbClr>
                  </a:outerShdw>
                </a:effectLst>
              </a:rPr>
              <a:t>TRAZABILIDAD EN CENTRALES DE ESTERILIZACIÓN</a:t>
            </a:r>
            <a:endParaRPr lang="es-CO" b="1" dirty="0">
              <a:solidFill>
                <a:srgbClr val="002060"/>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normAutofit lnSpcReduction="10000"/>
          </a:bodyPr>
          <a:lstStyle/>
          <a:p>
            <a:r>
              <a:rPr lang="en-US" b="1" dirty="0" smtClean="0">
                <a:effectLst>
                  <a:outerShdw blurRad="38100" dist="38100" dir="2700000" algn="tl">
                    <a:srgbClr val="000000">
                      <a:alpha val="43137"/>
                    </a:srgbClr>
                  </a:outerShdw>
                </a:effectLst>
              </a:rPr>
              <a:t>MARGOTH WALKER V.</a:t>
            </a:r>
          </a:p>
          <a:p>
            <a:r>
              <a:rPr lang="en-US" b="1" dirty="0" smtClean="0"/>
              <a:t>ACPCE</a:t>
            </a:r>
          </a:p>
          <a:p>
            <a:r>
              <a:rPr lang="en-US" b="1" dirty="0" smtClean="0"/>
              <a:t>2013</a:t>
            </a:r>
          </a:p>
          <a:p>
            <a:endParaRPr lang="es-CO"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3-NORMATIVAS</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92500" lnSpcReduction="20000"/>
          </a:bodyPr>
          <a:lstStyle/>
          <a:p>
            <a:pPr marL="514350" indent="-514350" algn="just">
              <a:buFont typeface="+mj-lt"/>
              <a:buAutoNum type="arabicPeriod"/>
            </a:pPr>
            <a:r>
              <a:rPr lang="es-ES" dirty="0" smtClean="0"/>
              <a:t>ISO 8402:  La trazabilidad es la aptitud para rastrear la historia, la aplicación o la localización de una entidad mediante indicaciones registradas.</a:t>
            </a:r>
          </a:p>
          <a:p>
            <a:pPr marL="514350" indent="-514350" algn="just">
              <a:buFont typeface="+mj-lt"/>
              <a:buAutoNum type="arabicPeriod"/>
            </a:pPr>
            <a:r>
              <a:rPr lang="es-ES" dirty="0" smtClean="0"/>
              <a:t>Reglamento Europeo 178/2002:  Es la posibilidad de encontrar y seguir el rastro, a través de todas las etapas de producción, transformación y distribución.</a:t>
            </a:r>
          </a:p>
          <a:p>
            <a:pPr marL="514350" indent="-514350" algn="just">
              <a:buFont typeface="+mj-lt"/>
              <a:buAutoNum type="arabicPeriod"/>
            </a:pPr>
            <a:r>
              <a:rPr lang="es-ES" dirty="0" smtClean="0"/>
              <a:t>Manual de Buenas Prácticas de Manufactura en las IPS, adoptado mediante Resolución Nro. 002183 de Julio de 2004, emanada del Ministerio de la Protección Social.</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4-MÉTODOS</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marL="0" indent="0">
              <a:buNone/>
            </a:pPr>
            <a:r>
              <a:rPr lang="es-ES" dirty="0" smtClean="0"/>
              <a:t>La trazabilidad se puede llevar a cabo de la siguientes maneras:</a:t>
            </a:r>
          </a:p>
          <a:p>
            <a:pPr marL="514350" indent="-514350">
              <a:buFont typeface="+mj-lt"/>
              <a:buAutoNum type="arabicPeriod"/>
            </a:pPr>
            <a:r>
              <a:rPr lang="es-ES" dirty="0" smtClean="0"/>
              <a:t>En forma manual.</a:t>
            </a:r>
          </a:p>
          <a:p>
            <a:pPr marL="514350" indent="-514350">
              <a:buFont typeface="+mj-lt"/>
              <a:buAutoNum type="arabicPeriod"/>
            </a:pPr>
            <a:r>
              <a:rPr lang="es-ES" dirty="0" smtClean="0"/>
              <a:t>Utilizando el sistema </a:t>
            </a:r>
            <a:r>
              <a:rPr lang="es-ES" dirty="0" err="1" smtClean="0"/>
              <a:t>excell</a:t>
            </a:r>
            <a:r>
              <a:rPr lang="es-ES" dirty="0" smtClean="0"/>
              <a:t>.</a:t>
            </a:r>
          </a:p>
          <a:p>
            <a:pPr marL="514350" indent="-514350">
              <a:buFont typeface="+mj-lt"/>
              <a:buAutoNum type="arabicPeriod"/>
            </a:pPr>
            <a:r>
              <a:rPr lang="es-ES" dirty="0" smtClean="0"/>
              <a:t>Implementando un software.</a:t>
            </a:r>
          </a:p>
          <a:p>
            <a:pPr marL="0" indent="0">
              <a:buNone/>
            </a:pPr>
            <a:r>
              <a:rPr lang="es-ES" dirty="0" smtClean="0"/>
              <a:t>Dentro de esté último, en Colombia se ofrecen:  T-DOC de GETINGE, </a:t>
            </a:r>
            <a:r>
              <a:rPr lang="es-ES" dirty="0" err="1" smtClean="0"/>
              <a:t>Itineris</a:t>
            </a:r>
            <a:r>
              <a:rPr lang="es-ES" dirty="0" smtClean="0"/>
              <a:t> de CISA e </a:t>
            </a:r>
            <a:r>
              <a:rPr lang="es-ES" dirty="0" err="1" smtClean="0"/>
              <a:t>Instacount</a:t>
            </a:r>
            <a:r>
              <a:rPr lang="es-ES" dirty="0" smtClean="0"/>
              <a:t> de B. BRAUN. </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solidFill>
                  <a:srgbClr val="002060"/>
                </a:solidFill>
                <a:effectLst>
                  <a:outerShdw blurRad="38100" dist="38100" dir="2700000" algn="tl">
                    <a:srgbClr val="000000">
                      <a:alpha val="43137"/>
                    </a:srgbClr>
                  </a:outerShdw>
                </a:effectLst>
              </a:rPr>
              <a:t>5-QUÉ ES CONVENIENTE REGISTRAR</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92500" lnSpcReduction="20000"/>
          </a:bodyPr>
          <a:lstStyle/>
          <a:p>
            <a:pPr marL="514350" indent="-514350">
              <a:buFont typeface="+mj-lt"/>
              <a:buAutoNum type="arabicPeriod"/>
            </a:pPr>
            <a:r>
              <a:rPr lang="es-ES" dirty="0" smtClean="0"/>
              <a:t>QUÉ:  Registrar que productos se han recibido o se han enviado.</a:t>
            </a:r>
          </a:p>
          <a:p>
            <a:pPr marL="514350" indent="-514350">
              <a:buFont typeface="+mj-lt"/>
              <a:buAutoNum type="arabicPeriod"/>
            </a:pPr>
            <a:r>
              <a:rPr lang="es-ES" dirty="0" smtClean="0"/>
              <a:t>QUIÉN:  Registrar de quien se han recibido o a quien se han enviado.</a:t>
            </a:r>
          </a:p>
          <a:p>
            <a:pPr marL="514350" indent="-514350">
              <a:buFont typeface="+mj-lt"/>
              <a:buAutoNum type="arabicPeriod"/>
            </a:pPr>
            <a:r>
              <a:rPr lang="es-ES" dirty="0" smtClean="0"/>
              <a:t>CÓMO:  Registrar procesos:  Tipo de lavado;  tipo de empaque y tipo de esterilización.</a:t>
            </a:r>
          </a:p>
          <a:p>
            <a:pPr marL="514350" indent="-514350">
              <a:buFont typeface="+mj-lt"/>
              <a:buAutoNum type="arabicPeriod"/>
            </a:pPr>
            <a:r>
              <a:rPr lang="es-ES" dirty="0" smtClean="0"/>
              <a:t>CUÁNDO:  Registrar la fecha en que se recibieron o se enviaron.</a:t>
            </a:r>
          </a:p>
          <a:p>
            <a:pPr marL="514350" indent="-514350">
              <a:buFont typeface="+mj-lt"/>
              <a:buAutoNum type="arabicPeriod"/>
            </a:pPr>
            <a:r>
              <a:rPr lang="es-ES" dirty="0" smtClean="0"/>
              <a:t>FECHA DE ESTERILIZACIÓN.</a:t>
            </a:r>
          </a:p>
          <a:p>
            <a:pPr marL="514350" indent="-514350">
              <a:buFont typeface="+mj-lt"/>
              <a:buAutoNum type="arabicPeriod"/>
            </a:pPr>
            <a:r>
              <a:rPr lang="es-ES" dirty="0" smtClean="0"/>
              <a:t>FECHA DE VENCIMIENTO.</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K:\253415.jpg"/>
          <p:cNvPicPr>
            <a:picLocks noChangeAspect="1" noChangeArrowheads="1"/>
          </p:cNvPicPr>
          <p:nvPr/>
        </p:nvPicPr>
        <p:blipFill>
          <a:blip r:embed="rId2" cstate="print"/>
          <a:srcRect/>
          <a:stretch>
            <a:fillRect/>
          </a:stretch>
        </p:blipFill>
        <p:spPr bwMode="auto">
          <a:xfrm>
            <a:off x="611560" y="764704"/>
            <a:ext cx="7930625" cy="527386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6-APLICACIONES</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2920" y="530352"/>
            <a:ext cx="8183880" cy="4770856"/>
          </a:xfrm>
        </p:spPr>
        <p:txBody>
          <a:bodyPr>
            <a:normAutofit fontScale="77500" lnSpcReduction="20000"/>
          </a:bodyPr>
          <a:lstStyle/>
          <a:p>
            <a:pPr marL="0" indent="0" algn="just">
              <a:buNone/>
            </a:pPr>
            <a:r>
              <a:rPr lang="es-ES" dirty="0" smtClean="0"/>
              <a:t>La trazabilidad es aplicada por razones relacionadas con mejoras, lo que justifica su presencia:  </a:t>
            </a:r>
          </a:p>
          <a:p>
            <a:pPr marL="0" indent="0" algn="just">
              <a:buNone/>
            </a:pPr>
            <a:endParaRPr lang="es-ES" dirty="0" smtClean="0"/>
          </a:p>
          <a:p>
            <a:pPr marL="514350" indent="-514350" algn="just">
              <a:buFont typeface="+mj-lt"/>
              <a:buAutoNum type="arabicPeriod"/>
            </a:pPr>
            <a:r>
              <a:rPr lang="es-ES" dirty="0" smtClean="0"/>
              <a:t>Impresión fácil de etiquetas y listas de empaque.</a:t>
            </a:r>
          </a:p>
          <a:p>
            <a:pPr marL="514350" indent="-514350" algn="just">
              <a:buFont typeface="+mj-lt"/>
              <a:buAutoNum type="arabicPeriod"/>
            </a:pPr>
            <a:r>
              <a:rPr lang="es-ES" dirty="0" smtClean="0"/>
              <a:t>Verificación de los programas  de lavado, sellado y esterilización.</a:t>
            </a:r>
          </a:p>
          <a:p>
            <a:pPr marL="514350" indent="-514350" algn="just">
              <a:buFont typeface="+mj-lt"/>
              <a:buAutoNum type="arabicPeriod"/>
            </a:pPr>
            <a:r>
              <a:rPr lang="es-ES" dirty="0" smtClean="0"/>
              <a:t>Procesamiento prioritario.</a:t>
            </a:r>
          </a:p>
          <a:p>
            <a:pPr marL="514350" indent="-514350" algn="just">
              <a:buFont typeface="+mj-lt"/>
              <a:buAutoNum type="arabicPeriod"/>
            </a:pPr>
            <a:r>
              <a:rPr lang="es-ES" dirty="0" smtClean="0"/>
              <a:t>Control completo de las reparaciones de los instrumentos.</a:t>
            </a:r>
          </a:p>
          <a:p>
            <a:pPr marL="514350" indent="-514350" algn="just">
              <a:buFont typeface="+mj-lt"/>
              <a:buAutoNum type="arabicPeriod"/>
            </a:pPr>
            <a:r>
              <a:rPr lang="es-ES" dirty="0" smtClean="0"/>
              <a:t>Administración.</a:t>
            </a:r>
          </a:p>
          <a:p>
            <a:pPr marL="514350" indent="-514350" algn="just">
              <a:buFont typeface="+mj-lt"/>
              <a:buAutoNum type="arabicPeriod"/>
            </a:pPr>
            <a:r>
              <a:rPr lang="es-ES" dirty="0" smtClean="0"/>
              <a:t>Alcanza </a:t>
            </a:r>
            <a:r>
              <a:rPr lang="es-ES" dirty="0"/>
              <a:t>una trazabilidad completa de la </a:t>
            </a:r>
            <a:r>
              <a:rPr lang="es-ES" dirty="0" smtClean="0"/>
              <a:t>Central.</a:t>
            </a:r>
          </a:p>
          <a:p>
            <a:pPr marL="514350" indent="-514350" algn="just">
              <a:buFont typeface="+mj-lt"/>
              <a:buAutoNum type="arabicPeriod"/>
            </a:pPr>
            <a:r>
              <a:rPr lang="es-ES" dirty="0" smtClean="0"/>
              <a:t>Aumenta </a:t>
            </a:r>
            <a:r>
              <a:rPr lang="es-ES" dirty="0"/>
              <a:t>la eficiencia de </a:t>
            </a:r>
            <a:r>
              <a:rPr lang="es-ES" dirty="0" smtClean="0"/>
              <a:t>producción.</a:t>
            </a:r>
          </a:p>
          <a:p>
            <a:pPr marL="514350" indent="-514350" algn="just">
              <a:buFont typeface="+mj-lt"/>
              <a:buAutoNum type="arabicPeriod"/>
            </a:pPr>
            <a:r>
              <a:rPr lang="es-ES" dirty="0" smtClean="0"/>
              <a:t>Asegura </a:t>
            </a:r>
            <a:r>
              <a:rPr lang="es-ES" dirty="0"/>
              <a:t>la calidad de sus </a:t>
            </a:r>
            <a:r>
              <a:rPr lang="es-ES" dirty="0" smtClean="0"/>
              <a:t>procedimientos.</a:t>
            </a:r>
          </a:p>
          <a:p>
            <a:pPr marL="514350" indent="-514350" algn="just">
              <a:buFont typeface="+mj-lt"/>
              <a:buAutoNum type="arabicPeriod"/>
            </a:pPr>
            <a:r>
              <a:rPr lang="es-ES" dirty="0" smtClean="0"/>
              <a:t>Factura </a:t>
            </a:r>
            <a:r>
              <a:rPr lang="es-ES" dirty="0"/>
              <a:t>sus servicios de esterilización.</a:t>
            </a:r>
          </a:p>
          <a:p>
            <a:pPr marL="514350" indent="-514350" algn="just">
              <a:buFont typeface="+mj-lt"/>
              <a:buAutoNum type="arabicPeriod"/>
            </a:pPr>
            <a:endParaRPr lang="es-ES" dirty="0" smtClean="0"/>
          </a:p>
          <a:p>
            <a:endParaRPr lang="en-US" dirty="0" smtClean="0"/>
          </a:p>
          <a:p>
            <a:pPr>
              <a:buNone/>
            </a:pPr>
            <a:endParaRPr lang="es-C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K:\Dise__o_de_Centr_4d9c9b5464bee_240x140.jpg"/>
          <p:cNvPicPr>
            <a:picLocks noChangeAspect="1" noChangeArrowheads="1"/>
          </p:cNvPicPr>
          <p:nvPr/>
        </p:nvPicPr>
        <p:blipFill>
          <a:blip r:embed="rId2" cstate="print"/>
          <a:srcRect/>
          <a:stretch>
            <a:fillRect/>
          </a:stretch>
        </p:blipFill>
        <p:spPr bwMode="auto">
          <a:xfrm>
            <a:off x="990627" y="1232298"/>
            <a:ext cx="7253781" cy="428493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7-VENTAJAS</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2920" y="530352"/>
            <a:ext cx="8183880" cy="4914872"/>
          </a:xfrm>
        </p:spPr>
        <p:txBody>
          <a:bodyPr>
            <a:normAutofit/>
          </a:bodyPr>
          <a:lstStyle/>
          <a:p>
            <a:pPr marL="514350" indent="-514350">
              <a:buFont typeface="+mj-lt"/>
              <a:buAutoNum type="arabicPeriod"/>
            </a:pPr>
            <a:r>
              <a:rPr lang="es-ES" dirty="0" smtClean="0"/>
              <a:t>Permite hacer los procedimientos de trabajo más eficientes.</a:t>
            </a:r>
          </a:p>
          <a:p>
            <a:pPr marL="514350" indent="-514350">
              <a:buFont typeface="+mj-lt"/>
              <a:buAutoNum type="arabicPeriod"/>
            </a:pPr>
            <a:r>
              <a:rPr lang="es-ES" dirty="0" smtClean="0"/>
              <a:t>Puede documentar y rastrear todos los procesos de su producción estéril.</a:t>
            </a:r>
          </a:p>
          <a:p>
            <a:pPr marL="514350" indent="-514350">
              <a:buFont typeface="+mj-lt"/>
              <a:buAutoNum type="arabicPeriod"/>
            </a:pPr>
            <a:r>
              <a:rPr lang="es-ES" dirty="0" smtClean="0"/>
              <a:t>Siempre se tiene un registro documentado del procesamiento correcto y del seguimiento debido a los procedimientos.</a:t>
            </a:r>
          </a:p>
          <a:p>
            <a:pPr marL="514350" indent="-514350">
              <a:buFont typeface="+mj-lt"/>
              <a:buAutoNum type="arabicPeriod"/>
            </a:pPr>
            <a:r>
              <a:rPr lang="es-ES" dirty="0" smtClean="0"/>
              <a:t>Es una herramienta para estandarizar y mejorar los procesos de producción.</a:t>
            </a:r>
          </a:p>
          <a:p>
            <a:pPr marL="514350" indent="-514350">
              <a:buFont typeface="+mj-lt"/>
              <a:buAutoNum type="arabicPeriod"/>
            </a:pPr>
            <a:endParaRPr lang="es-ES" dirty="0" smtClean="0"/>
          </a:p>
          <a:p>
            <a:endParaRPr lang="es-C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7-VENTAJAS</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2920" y="530352"/>
            <a:ext cx="8183880" cy="4914872"/>
          </a:xfrm>
        </p:spPr>
        <p:txBody>
          <a:bodyPr>
            <a:normAutofit fontScale="92500" lnSpcReduction="20000"/>
          </a:bodyPr>
          <a:lstStyle/>
          <a:p>
            <a:pPr marL="514350" indent="-514350" algn="just">
              <a:buFont typeface="+mj-lt"/>
              <a:buAutoNum type="arabicPeriod" startAt="5"/>
            </a:pPr>
            <a:r>
              <a:rPr lang="en-US" dirty="0" smtClean="0"/>
              <a:t>Le </a:t>
            </a:r>
            <a:r>
              <a:rPr lang="en-US" dirty="0" err="1"/>
              <a:t>permite</a:t>
            </a:r>
            <a:r>
              <a:rPr lang="en-US" dirty="0"/>
              <a:t> </a:t>
            </a:r>
            <a:r>
              <a:rPr lang="en-US" dirty="0" err="1"/>
              <a:t>mejorar</a:t>
            </a:r>
            <a:r>
              <a:rPr lang="en-US" dirty="0"/>
              <a:t> </a:t>
            </a:r>
            <a:r>
              <a:rPr lang="en-US" dirty="0" err="1"/>
              <a:t>sus</a:t>
            </a:r>
            <a:r>
              <a:rPr lang="en-US" dirty="0"/>
              <a:t> </a:t>
            </a:r>
            <a:r>
              <a:rPr lang="en-US" dirty="0" err="1"/>
              <a:t>flujos</a:t>
            </a:r>
            <a:r>
              <a:rPr lang="en-US" dirty="0"/>
              <a:t> de </a:t>
            </a:r>
            <a:r>
              <a:rPr lang="en-US" dirty="0" err="1"/>
              <a:t>trabajo</a:t>
            </a:r>
            <a:r>
              <a:rPr lang="en-US" dirty="0"/>
              <a:t> y </a:t>
            </a:r>
            <a:r>
              <a:rPr lang="en-US" dirty="0" err="1"/>
              <a:t>minimizar</a:t>
            </a:r>
            <a:r>
              <a:rPr lang="en-US" dirty="0"/>
              <a:t> el </a:t>
            </a:r>
            <a:r>
              <a:rPr lang="en-US" dirty="0" err="1"/>
              <a:t>número</a:t>
            </a:r>
            <a:r>
              <a:rPr lang="en-US" dirty="0"/>
              <a:t> de </a:t>
            </a:r>
            <a:r>
              <a:rPr lang="en-US" dirty="0" err="1"/>
              <a:t>errores</a:t>
            </a:r>
            <a:r>
              <a:rPr lang="en-US" dirty="0"/>
              <a:t>.</a:t>
            </a:r>
          </a:p>
          <a:p>
            <a:pPr marL="514350" indent="-514350" algn="just">
              <a:buFont typeface="+mj-lt"/>
              <a:buAutoNum type="arabicPeriod" startAt="5"/>
            </a:pPr>
            <a:r>
              <a:rPr lang="en-US" dirty="0" err="1" smtClean="0"/>
              <a:t>Hace</a:t>
            </a:r>
            <a:r>
              <a:rPr lang="en-US" dirty="0" smtClean="0"/>
              <a:t> </a:t>
            </a:r>
            <a:r>
              <a:rPr lang="en-US" dirty="0" err="1"/>
              <a:t>que</a:t>
            </a:r>
            <a:r>
              <a:rPr lang="en-US" dirty="0"/>
              <a:t> sea </a:t>
            </a:r>
            <a:r>
              <a:rPr lang="en-US" dirty="0" err="1"/>
              <a:t>más</a:t>
            </a:r>
            <a:r>
              <a:rPr lang="en-US" dirty="0"/>
              <a:t> </a:t>
            </a:r>
            <a:r>
              <a:rPr lang="en-US" dirty="0" err="1"/>
              <a:t>fácil</a:t>
            </a:r>
            <a:r>
              <a:rPr lang="en-US" dirty="0"/>
              <a:t> </a:t>
            </a:r>
            <a:r>
              <a:rPr lang="en-US" dirty="0" err="1"/>
              <a:t>transformar</a:t>
            </a:r>
            <a:r>
              <a:rPr lang="en-US" dirty="0"/>
              <a:t> la Central de </a:t>
            </a:r>
            <a:r>
              <a:rPr lang="en-US" dirty="0" err="1"/>
              <a:t>Materiales</a:t>
            </a:r>
            <a:r>
              <a:rPr lang="en-US" dirty="0"/>
              <a:t> y </a:t>
            </a:r>
            <a:r>
              <a:rPr lang="en-US" dirty="0" err="1"/>
              <a:t>Esterilización</a:t>
            </a:r>
            <a:r>
              <a:rPr lang="en-US" dirty="0"/>
              <a:t> de un </a:t>
            </a:r>
            <a:r>
              <a:rPr lang="en-US" dirty="0" err="1"/>
              <a:t>centro</a:t>
            </a:r>
            <a:r>
              <a:rPr lang="en-US" dirty="0"/>
              <a:t> de </a:t>
            </a:r>
            <a:r>
              <a:rPr lang="en-US" dirty="0" err="1"/>
              <a:t>gastos</a:t>
            </a:r>
            <a:r>
              <a:rPr lang="en-US" dirty="0"/>
              <a:t> a un </a:t>
            </a:r>
            <a:r>
              <a:rPr lang="en-US" dirty="0" err="1"/>
              <a:t>centro</a:t>
            </a:r>
            <a:r>
              <a:rPr lang="en-US" dirty="0"/>
              <a:t> de </a:t>
            </a:r>
            <a:r>
              <a:rPr lang="en-US" dirty="0" err="1"/>
              <a:t>ganancia</a:t>
            </a:r>
            <a:r>
              <a:rPr lang="en-US" dirty="0"/>
              <a:t>.</a:t>
            </a:r>
          </a:p>
          <a:p>
            <a:pPr marL="514350" indent="-514350" algn="just">
              <a:buFont typeface="+mj-lt"/>
              <a:buAutoNum type="arabicPeriod" startAt="5"/>
            </a:pPr>
            <a:r>
              <a:rPr lang="en-US" dirty="0"/>
              <a:t>En </a:t>
            </a:r>
            <a:r>
              <a:rPr lang="en-US" dirty="0" err="1"/>
              <a:t>conclusión</a:t>
            </a:r>
            <a:r>
              <a:rPr lang="en-US" dirty="0"/>
              <a:t>:  “</a:t>
            </a:r>
            <a:r>
              <a:rPr lang="en-US" dirty="0" err="1"/>
              <a:t>Cuando</a:t>
            </a:r>
            <a:r>
              <a:rPr lang="en-US" dirty="0"/>
              <a:t> un </a:t>
            </a:r>
            <a:r>
              <a:rPr lang="en-US" dirty="0" err="1"/>
              <a:t>sistema</a:t>
            </a:r>
            <a:r>
              <a:rPr lang="en-US" dirty="0"/>
              <a:t> de </a:t>
            </a:r>
            <a:r>
              <a:rPr lang="en-US" dirty="0" err="1"/>
              <a:t>trazabilidad</a:t>
            </a:r>
            <a:r>
              <a:rPr lang="en-US" dirty="0"/>
              <a:t> </a:t>
            </a:r>
            <a:r>
              <a:rPr lang="en-US" dirty="0" err="1"/>
              <a:t>está</a:t>
            </a:r>
            <a:r>
              <a:rPr lang="en-US" dirty="0"/>
              <a:t> </a:t>
            </a:r>
            <a:r>
              <a:rPr lang="en-US" dirty="0" err="1"/>
              <a:t>soportado</a:t>
            </a:r>
            <a:r>
              <a:rPr lang="en-US" dirty="0"/>
              <a:t> </a:t>
            </a:r>
            <a:r>
              <a:rPr lang="en-US" dirty="0" err="1"/>
              <a:t>sobre</a:t>
            </a:r>
            <a:r>
              <a:rPr lang="en-US" dirty="0"/>
              <a:t> </a:t>
            </a:r>
            <a:r>
              <a:rPr lang="en-US" dirty="0" err="1"/>
              <a:t>una</a:t>
            </a:r>
            <a:r>
              <a:rPr lang="en-US" dirty="0"/>
              <a:t> </a:t>
            </a:r>
            <a:r>
              <a:rPr lang="en-US" dirty="0" err="1"/>
              <a:t>infraestructura</a:t>
            </a:r>
            <a:r>
              <a:rPr lang="en-US" dirty="0"/>
              <a:t>, </a:t>
            </a:r>
            <a:r>
              <a:rPr lang="en-US" dirty="0" err="1"/>
              <a:t>basada</a:t>
            </a:r>
            <a:r>
              <a:rPr lang="en-US" dirty="0"/>
              <a:t> en </a:t>
            </a:r>
            <a:r>
              <a:rPr lang="en-US" dirty="0" err="1"/>
              <a:t>las</a:t>
            </a:r>
            <a:r>
              <a:rPr lang="en-US" dirty="0"/>
              <a:t> </a:t>
            </a:r>
            <a:r>
              <a:rPr lang="en-US" dirty="0" err="1"/>
              <a:t>tecnologías</a:t>
            </a:r>
            <a:r>
              <a:rPr lang="en-US" dirty="0"/>
              <a:t> de la </a:t>
            </a:r>
            <a:r>
              <a:rPr lang="en-US" dirty="0" err="1"/>
              <a:t>información</a:t>
            </a:r>
            <a:r>
              <a:rPr lang="en-US" dirty="0"/>
              <a:t> y </a:t>
            </a:r>
            <a:r>
              <a:rPr lang="en-US" dirty="0" err="1"/>
              <a:t>las</a:t>
            </a:r>
            <a:r>
              <a:rPr lang="en-US" dirty="0"/>
              <a:t> </a:t>
            </a:r>
            <a:r>
              <a:rPr lang="en-US" dirty="0" err="1"/>
              <a:t>comunicaciones</a:t>
            </a:r>
            <a:r>
              <a:rPr lang="en-US" dirty="0"/>
              <a:t> (TIC), la </a:t>
            </a:r>
            <a:r>
              <a:rPr lang="en-US" dirty="0" err="1"/>
              <a:t>trazabilidad</a:t>
            </a:r>
            <a:r>
              <a:rPr lang="en-US" dirty="0"/>
              <a:t> </a:t>
            </a:r>
            <a:r>
              <a:rPr lang="en-US" dirty="0" err="1"/>
              <a:t>puede</a:t>
            </a:r>
            <a:r>
              <a:rPr lang="en-US" dirty="0"/>
              <a:t> </a:t>
            </a:r>
            <a:r>
              <a:rPr lang="en-US" dirty="0" err="1"/>
              <a:t>brindar</a:t>
            </a:r>
            <a:r>
              <a:rPr lang="en-US" dirty="0"/>
              <a:t> </a:t>
            </a:r>
            <a:r>
              <a:rPr lang="en-US" dirty="0" err="1"/>
              <a:t>importantes</a:t>
            </a:r>
            <a:r>
              <a:rPr lang="en-US" dirty="0"/>
              <a:t> </a:t>
            </a:r>
            <a:r>
              <a:rPr lang="en-US" dirty="0" err="1"/>
              <a:t>utilizades</a:t>
            </a:r>
            <a:r>
              <a:rPr lang="en-US" dirty="0"/>
              <a:t> a los </a:t>
            </a:r>
            <a:r>
              <a:rPr lang="en-US" dirty="0" err="1"/>
              <a:t>diferentes</a:t>
            </a:r>
            <a:r>
              <a:rPr lang="en-US" dirty="0"/>
              <a:t> </a:t>
            </a:r>
            <a:r>
              <a:rPr lang="en-US" dirty="0" err="1"/>
              <a:t>actores</a:t>
            </a:r>
            <a:r>
              <a:rPr lang="en-US" dirty="0"/>
              <a:t> de </a:t>
            </a:r>
            <a:r>
              <a:rPr lang="en-US" dirty="0" err="1"/>
              <a:t>una</a:t>
            </a:r>
            <a:r>
              <a:rPr lang="en-US" dirty="0"/>
              <a:t> </a:t>
            </a:r>
            <a:r>
              <a:rPr lang="en-US" dirty="0" err="1"/>
              <a:t>cadena</a:t>
            </a:r>
            <a:r>
              <a:rPr lang="en-US" dirty="0"/>
              <a:t> de valor, </a:t>
            </a:r>
            <a:r>
              <a:rPr lang="en-US" dirty="0" err="1"/>
              <a:t>como</a:t>
            </a:r>
            <a:r>
              <a:rPr lang="en-US" dirty="0"/>
              <a:t> </a:t>
            </a:r>
            <a:r>
              <a:rPr lang="en-US" dirty="0" err="1"/>
              <a:t>ser</a:t>
            </a:r>
            <a:r>
              <a:rPr lang="en-US" dirty="0"/>
              <a:t>:  </a:t>
            </a:r>
            <a:r>
              <a:rPr lang="en-US" dirty="0" err="1"/>
              <a:t>Gestión</a:t>
            </a:r>
            <a:r>
              <a:rPr lang="en-US" dirty="0"/>
              <a:t> </a:t>
            </a:r>
            <a:r>
              <a:rPr lang="en-US" dirty="0" err="1"/>
              <a:t>eficiente</a:t>
            </a:r>
            <a:r>
              <a:rPr lang="en-US" dirty="0"/>
              <a:t> de la </a:t>
            </a:r>
            <a:r>
              <a:rPr lang="en-US" dirty="0" err="1"/>
              <a:t>logística</a:t>
            </a:r>
            <a:r>
              <a:rPr lang="en-US" dirty="0"/>
              <a:t> y del </a:t>
            </a:r>
            <a:r>
              <a:rPr lang="en-US" dirty="0" err="1"/>
              <a:t>suministro</a:t>
            </a:r>
            <a:r>
              <a:rPr lang="en-US" dirty="0"/>
              <a:t> y </a:t>
            </a:r>
            <a:r>
              <a:rPr lang="en-US" dirty="0" err="1"/>
              <a:t>aumento</a:t>
            </a:r>
            <a:r>
              <a:rPr lang="en-US" dirty="0"/>
              <a:t> de la </a:t>
            </a:r>
            <a:r>
              <a:rPr lang="en-US" dirty="0" err="1"/>
              <a:t>productividad</a:t>
            </a:r>
            <a:r>
              <a:rPr lang="en-US" dirty="0"/>
              <a:t>.</a:t>
            </a:r>
            <a:endParaRPr lang="es-CO" dirty="0"/>
          </a:p>
          <a:p>
            <a:pPr marL="514350" indent="-514350">
              <a:buFont typeface="+mj-lt"/>
              <a:buAutoNum type="arabicPeriod" startAt="5"/>
            </a:pPr>
            <a:endParaRPr lang="es-ES" dirty="0" smtClean="0"/>
          </a:p>
          <a:p>
            <a:endParaRPr lang="es-CO" dirty="0"/>
          </a:p>
        </p:txBody>
      </p:sp>
    </p:spTree>
    <p:extLst>
      <p:ext uri="{BB962C8B-B14F-4D97-AF65-F5344CB8AC3E}">
        <p14:creationId xmlns:p14="http://schemas.microsoft.com/office/powerpoint/2010/main" val="3681973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924944"/>
            <a:ext cx="8229600" cy="1143000"/>
          </a:xfrm>
        </p:spPr>
        <p:txBody>
          <a:bodyPr>
            <a:noAutofit/>
          </a:bodyPr>
          <a:lstStyle/>
          <a:p>
            <a:r>
              <a:rPr lang="es-CO" sz="9600" b="1" dirty="0" smtClean="0">
                <a:solidFill>
                  <a:srgbClr val="002060"/>
                </a:solidFill>
                <a:effectLst>
                  <a:outerShdw blurRad="38100" dist="38100" dir="2700000" algn="tl">
                    <a:srgbClr val="000000">
                      <a:alpha val="43137"/>
                    </a:srgbClr>
                  </a:outerShdw>
                </a:effectLst>
              </a:rPr>
              <a:t>GRACIAS</a:t>
            </a:r>
            <a:endParaRPr lang="es-CO" sz="9600"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CASWF\AppData\Local\Microsoft\Windows\Temporary Internet Files\Content.IE5\0AE1M3WD\MP900400630[1].jpg"/>
          <p:cNvPicPr>
            <a:picLocks noChangeAspect="1" noChangeArrowheads="1"/>
          </p:cNvPicPr>
          <p:nvPr/>
        </p:nvPicPr>
        <p:blipFill>
          <a:blip r:embed="rId2" cstate="print"/>
          <a:srcRect/>
          <a:stretch>
            <a:fillRect/>
          </a:stretch>
        </p:blipFill>
        <p:spPr bwMode="auto">
          <a:xfrm>
            <a:off x="857224" y="1857364"/>
            <a:ext cx="2913940" cy="3643314"/>
          </a:xfrm>
          <a:prstGeom prst="rect">
            <a:avLst/>
          </a:prstGeom>
          <a:noFill/>
        </p:spPr>
      </p:pic>
      <p:pic>
        <p:nvPicPr>
          <p:cNvPr id="1029" name="Picture 5" descr="C:\Users\CASWF\Documents\MWV\ACPCE\IC-Getinge-833HC-Floor-load.jpg"/>
          <p:cNvPicPr>
            <a:picLocks noChangeAspect="1" noChangeArrowheads="1"/>
          </p:cNvPicPr>
          <p:nvPr/>
        </p:nvPicPr>
        <p:blipFill>
          <a:blip r:embed="rId3" cstate="print"/>
          <a:srcRect/>
          <a:stretch>
            <a:fillRect/>
          </a:stretch>
        </p:blipFill>
        <p:spPr bwMode="auto">
          <a:xfrm>
            <a:off x="4786314" y="1928801"/>
            <a:ext cx="3643338" cy="358008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CONTENIDO</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r>
              <a:rPr lang="en-US" dirty="0" smtClean="0"/>
              <a:t>1-Concepto.</a:t>
            </a:r>
          </a:p>
          <a:p>
            <a:r>
              <a:rPr lang="en-US" dirty="0" smtClean="0"/>
              <a:t>2-Clases.</a:t>
            </a:r>
          </a:p>
          <a:p>
            <a:r>
              <a:rPr lang="en-US" dirty="0" smtClean="0"/>
              <a:t>3-Normativa.</a:t>
            </a:r>
          </a:p>
          <a:p>
            <a:r>
              <a:rPr lang="en-US" dirty="0" smtClean="0"/>
              <a:t>4-Métodos.</a:t>
            </a:r>
          </a:p>
          <a:p>
            <a:r>
              <a:rPr lang="en-US" dirty="0" smtClean="0"/>
              <a:t>5-¿</a:t>
            </a:r>
            <a:r>
              <a:rPr lang="en-US" dirty="0" err="1" smtClean="0"/>
              <a:t>Qué</a:t>
            </a:r>
            <a:r>
              <a:rPr lang="en-US" dirty="0" smtClean="0"/>
              <a:t> </a:t>
            </a:r>
            <a:r>
              <a:rPr lang="en-US" dirty="0" err="1" smtClean="0"/>
              <a:t>es</a:t>
            </a:r>
            <a:r>
              <a:rPr lang="en-US" dirty="0" smtClean="0"/>
              <a:t> </a:t>
            </a:r>
            <a:r>
              <a:rPr lang="en-US" dirty="0" err="1" smtClean="0"/>
              <a:t>conveniente</a:t>
            </a:r>
            <a:r>
              <a:rPr lang="en-US" dirty="0" smtClean="0"/>
              <a:t> </a:t>
            </a:r>
            <a:r>
              <a:rPr lang="en-US" dirty="0" smtClean="0"/>
              <a:t>registrar?</a:t>
            </a:r>
            <a:endParaRPr lang="en-US" dirty="0" smtClean="0"/>
          </a:p>
          <a:p>
            <a:r>
              <a:rPr lang="en-US" dirty="0" smtClean="0"/>
              <a:t>6-Aplicaciones.</a:t>
            </a:r>
          </a:p>
          <a:p>
            <a:r>
              <a:rPr lang="en-US" dirty="0" smtClean="0"/>
              <a:t>7-Ventajas.</a:t>
            </a:r>
            <a:endParaRPr lang="es-C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39865" y="1900020"/>
            <a:ext cx="7720567" cy="282512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1-CONCEPTO</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marL="0" indent="0" algn="just">
              <a:buNone/>
            </a:pPr>
            <a:r>
              <a:rPr lang="es-ES" dirty="0" smtClean="0"/>
              <a:t>Se entiende trazabilidad como el conjunto de aquellos procedimientos preestablecidos y autosuficientes que permiten conocer el histórico, la ubicación y la trayectoria de un dispositivo médico o lote de dispositivos médicos a lo largo de la cadena de suministros en un momento dado, a través de unas herramientas determinadas.</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rPr>
              <a:t>2-CLASES</a:t>
            </a:r>
            <a:endParaRPr lang="es-CO" b="1" dirty="0">
              <a:solidFill>
                <a:srgbClr val="00206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92500"/>
          </a:bodyPr>
          <a:lstStyle/>
          <a:p>
            <a:pPr marL="0" indent="0" algn="just">
              <a:buNone/>
            </a:pPr>
            <a:r>
              <a:rPr lang="es-ES" dirty="0" smtClean="0"/>
              <a:t>A la hora de tener que entender la trazabilidad de un producto que se mueve a través de su cadena de suministro o de su rama logística, el concepto se divide en dos partes bien diferenciadas:</a:t>
            </a:r>
          </a:p>
          <a:p>
            <a:pPr marL="0" indent="0" algn="just">
              <a:buNone/>
            </a:pPr>
            <a:r>
              <a:rPr lang="es-ES" dirty="0" smtClean="0"/>
              <a:t>Trazabilidad Interna:  No es más que poder obtener la traza que va dejando un producto por todos los procesos internos de la Central, es decir, todos los indicios que hacen o pueden hacer variar el producto final.</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92500" lnSpcReduction="20000"/>
          </a:bodyPr>
          <a:lstStyle/>
          <a:p>
            <a:pPr algn="just"/>
            <a:r>
              <a:rPr lang="es-ES" dirty="0" smtClean="0"/>
              <a:t>Trazabilidad Externa:  No es más que  añadirle a la traza interna, algunos indicios más si fuera necesario, para un mejor control del producto que estamos entregando.  Por ejemplo:  Tipo de cirugía, Nro. de sala, Anestesiólogo, Médico tratante, etc. </a:t>
            </a:r>
          </a:p>
          <a:p>
            <a:pPr marL="0" indent="0" algn="just">
              <a:buNone/>
            </a:pPr>
            <a:r>
              <a:rPr lang="es-ES" dirty="0" smtClean="0"/>
              <a:t> </a:t>
            </a:r>
          </a:p>
          <a:p>
            <a:pPr algn="just"/>
            <a:r>
              <a:rPr lang="es-ES" dirty="0" smtClean="0"/>
              <a:t>Como consecuencia vemos que para obtener la trazabilidad de un producto, hay que ir registrando cada uno de los pasos que va dejando el producto, mientras se mueve por la cadena.</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92500"/>
          </a:bodyPr>
          <a:lstStyle/>
          <a:p>
            <a:pPr algn="just"/>
            <a:r>
              <a:rPr lang="es-ES" dirty="0" smtClean="0"/>
              <a:t>En síntesis:  “Mediante la trazabilidad puede documentar y rastrear todos los procesos de su producción estéril, lo que le permite obtener un control completo de sus procedimientos diarios.  Dado que toda la información es almacenada digitalmente en la base de datos, pueden tener un acceso rápido y fácil de sus datos de producción.  Esto le permite simplificar los flujos de trabajo y mejorar el control de calidad”.</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ingenieria.jpg"/>
          <p:cNvPicPr>
            <a:picLocks noChangeAspect="1" noChangeArrowheads="1"/>
          </p:cNvPicPr>
          <p:nvPr/>
        </p:nvPicPr>
        <p:blipFill>
          <a:blip r:embed="rId2" cstate="print"/>
          <a:srcRect/>
          <a:stretch>
            <a:fillRect/>
          </a:stretch>
        </p:blipFill>
        <p:spPr bwMode="auto">
          <a:xfrm>
            <a:off x="1763688" y="548680"/>
            <a:ext cx="6120680" cy="524338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106</TotalTime>
  <Words>765</Words>
  <Application>Microsoft Office PowerPoint</Application>
  <PresentationFormat>Presentación en pantalla (4:3)</PresentationFormat>
  <Paragraphs>73</Paragraphs>
  <Slides>18</Slides>
  <Notes>12</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Aspecto</vt:lpstr>
      <vt:lpstr>TRAZABILIDAD EN CENTRALES DE ESTERILIZACIÓN</vt:lpstr>
      <vt:lpstr>Presentación de PowerPoint</vt:lpstr>
      <vt:lpstr>CONTENIDO</vt:lpstr>
      <vt:lpstr>Presentación de PowerPoint</vt:lpstr>
      <vt:lpstr>1-CONCEPTO</vt:lpstr>
      <vt:lpstr>2-CLASES</vt:lpstr>
      <vt:lpstr>Presentación de PowerPoint</vt:lpstr>
      <vt:lpstr>Presentación de PowerPoint</vt:lpstr>
      <vt:lpstr>Presentación de PowerPoint</vt:lpstr>
      <vt:lpstr>3-NORMATIVAS</vt:lpstr>
      <vt:lpstr>4-MÉTODOS</vt:lpstr>
      <vt:lpstr>5-QUÉ ES CONVENIENTE REGISTRAR</vt:lpstr>
      <vt:lpstr>Presentación de PowerPoint</vt:lpstr>
      <vt:lpstr>6-APLICACIONES</vt:lpstr>
      <vt:lpstr>Presentación de PowerPoint</vt:lpstr>
      <vt:lpstr>7-VENTAJAS</vt:lpstr>
      <vt:lpstr>7-VENTAJAS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TRAZABILIDAD</dc:title>
  <dc:creator>Dario Monsalve</dc:creator>
  <cp:lastModifiedBy>user</cp:lastModifiedBy>
  <cp:revision>17</cp:revision>
  <dcterms:created xsi:type="dcterms:W3CDTF">2011-03-28T13:48:08Z</dcterms:created>
  <dcterms:modified xsi:type="dcterms:W3CDTF">2013-09-15T21:15:27Z</dcterms:modified>
</cp:coreProperties>
</file>